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65D8453-8748-7740-965A-3B0A2DB2C816}" v="41" dt="2019-03-29T10:00:47.09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63"/>
  </p:normalViewPr>
  <p:slideViewPr>
    <p:cSldViewPr snapToGrid="0" snapToObjects="1">
      <p:cViewPr>
        <p:scale>
          <a:sx n="97" d="100"/>
          <a:sy n="97" d="100"/>
        </p:scale>
        <p:origin x="-80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tiff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3/29/19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3/29/19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3/29/19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3/29/19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3/29/19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3/29/19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3/29/19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3/29/19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3/29/19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3/29/19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3/29/19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3/29/19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3/29/19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3/29/19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3/29/19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3/29/19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3/29/19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3/29/19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.png"/><Relationship Id="rId7" Type="http://schemas.openxmlformats.org/officeDocument/2006/relationships/image" Target="../media/image1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10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30">
            <a:extLst>
              <a:ext uri="{FF2B5EF4-FFF2-40B4-BE49-F238E27FC236}">
                <a16:creationId xmlns:a16="http://schemas.microsoft.com/office/drawing/2014/main" id="{8ECF6E53-BD29-4C0D-9AD3-3E1708826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32" name="Rectangle 31">
              <a:extLst>
                <a:ext uri="{FF2B5EF4-FFF2-40B4-BE49-F238E27FC236}">
                  <a16:creationId xmlns:a16="http://schemas.microsoft.com/office/drawing/2014/main" id="{353D341A-76E2-4E18-9186-A23AB8AF90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8" name="Picture 32">
              <a:extLst>
                <a:ext uri="{FF2B5EF4-FFF2-40B4-BE49-F238E27FC236}">
                  <a16:creationId xmlns:a16="http://schemas.microsoft.com/office/drawing/2014/main" id="{AADD72CF-72AC-41C3-AC1A-1C864D311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49" name="Rectangle 34">
            <a:extLst>
              <a:ext uri="{FF2B5EF4-FFF2-40B4-BE49-F238E27FC236}">
                <a16:creationId xmlns:a16="http://schemas.microsoft.com/office/drawing/2014/main" id="{51B680D3-33DA-4AED-8452-A96B49AAA8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340981"/>
            <a:ext cx="8968085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60DF8-9514-5943-908F-229720CBC9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4494107"/>
            <a:ext cx="8133478" cy="940240"/>
          </a:xfrm>
        </p:spPr>
        <p:txBody>
          <a:bodyPr>
            <a:normAutofit/>
          </a:bodyPr>
          <a:lstStyle/>
          <a:p>
            <a:r>
              <a:rPr lang="en-US" sz="3000" dirty="0"/>
              <a:t>Design Thinking</a:t>
            </a:r>
            <a:br>
              <a:rPr lang="en-US" sz="3000" dirty="0"/>
            </a:br>
            <a:r>
              <a:rPr lang="en-US" sz="3000" dirty="0"/>
              <a:t>Team Orange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D675CF-9BC0-2841-9064-BF60883273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2" y="5433742"/>
            <a:ext cx="8133478" cy="406566"/>
          </a:xfrm>
        </p:spPr>
        <p:txBody>
          <a:bodyPr>
            <a:normAutofit fontScale="92500"/>
          </a:bodyPr>
          <a:lstStyle/>
          <a:p>
            <a:r>
              <a:rPr lang="en-US" sz="1600" dirty="0"/>
              <a:t>Lars Peyer, Gian </a:t>
            </a:r>
            <a:r>
              <a:rPr lang="en-US" sz="1600" dirty="0" err="1"/>
              <a:t>Demarmels</a:t>
            </a:r>
            <a:r>
              <a:rPr lang="en-US" sz="1600" dirty="0"/>
              <a:t>, Kevin </a:t>
            </a:r>
            <a:r>
              <a:rPr lang="en-US" sz="1600" dirty="0" err="1"/>
              <a:t>Riesen</a:t>
            </a:r>
            <a:r>
              <a:rPr lang="en-US" sz="1600" dirty="0"/>
              <a:t>, Adrian Berger, Mathias </a:t>
            </a:r>
            <a:r>
              <a:rPr lang="en-US" sz="1600" dirty="0" err="1"/>
              <a:t>Ossola</a:t>
            </a:r>
            <a:r>
              <a:rPr lang="en-US" sz="1600" dirty="0"/>
              <a:t>, Yannis Schmutz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053C12-E24E-0446-A67A-0B5D5FA8FB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824" r="-2" b="20191"/>
          <a:stretch/>
        </p:blipFill>
        <p:spPr>
          <a:xfrm>
            <a:off x="20" y="10"/>
            <a:ext cx="8966180" cy="4198928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sp>
        <p:nvSpPr>
          <p:cNvPr id="50" name="Rectangle 36">
            <a:extLst>
              <a:ext uri="{FF2B5EF4-FFF2-40B4-BE49-F238E27FC236}">
                <a16:creationId xmlns:a16="http://schemas.microsoft.com/office/drawing/2014/main" id="{AB854EE0-7215-4BC8-8518-42D6DB206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4340981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" name="Rectangle 38">
            <a:extLst>
              <a:ext uri="{FF2B5EF4-FFF2-40B4-BE49-F238E27FC236}">
                <a16:creationId xmlns:a16="http://schemas.microsoft.com/office/drawing/2014/main" id="{2170F728-C2F1-46CE-BA22-F8F0CDF9C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93754"/>
            <a:ext cx="8968085" cy="27594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40">
            <a:extLst>
              <a:ext uri="{FF2B5EF4-FFF2-40B4-BE49-F238E27FC236}">
                <a16:creationId xmlns:a16="http://schemas.microsoft.com/office/drawing/2014/main" id="{212791CF-354A-4144-A3C0-4AC8978433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5993754"/>
            <a:ext cx="3080285" cy="275942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28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A4C78-4D45-7B49-9DAC-85F56302D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A59EA2C-D5A4-AE4E-84DC-1509EDB86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58961" y="2686507"/>
            <a:ext cx="4492228" cy="28356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4D0D9E-8A8E-0146-AA16-34998E4F8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21" y="2343150"/>
            <a:ext cx="3522321" cy="3522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534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B3402-EB60-A14D-8A60-AC5F196DF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42139-4FB8-894A-9264-BA5F67760D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Interview </a:t>
            </a:r>
            <a:r>
              <a:rPr lang="en-US" b="1" dirty="0" err="1"/>
              <a:t>mit</a:t>
            </a:r>
            <a:r>
              <a:rPr lang="en-US" b="1" dirty="0"/>
              <a:t> Natalie </a:t>
            </a:r>
            <a:r>
              <a:rPr lang="en-US" b="1" dirty="0" err="1"/>
              <a:t>Ossola</a:t>
            </a:r>
            <a:r>
              <a:rPr lang="en-US" b="1" dirty="0"/>
              <a:t>, MSc in </a:t>
            </a:r>
            <a:r>
              <a:rPr lang="en-US" b="1" dirty="0" err="1"/>
              <a:t>Psycholgie</a:t>
            </a:r>
            <a:endParaRPr lang="en-US" b="1" dirty="0"/>
          </a:p>
          <a:p>
            <a:pPr fontAlgn="base"/>
            <a:r>
              <a:rPr lang="de" dirty="0"/>
              <a:t>Wie sieht der Tagesablauf aus und was stört dabei?</a:t>
            </a:r>
          </a:p>
          <a:p>
            <a:pPr fontAlgn="base"/>
            <a:r>
              <a:rPr lang="de" dirty="0"/>
              <a:t>Wie sieht eine langjährige Behandlung aus? Wie startet sie und wie endet sie?</a:t>
            </a:r>
          </a:p>
          <a:p>
            <a:pPr fontAlgn="base"/>
            <a:r>
              <a:rPr lang="de" dirty="0"/>
              <a:t>Wie läuft eine Sitzung ab (inkl. Vor und Nacharbeit)?</a:t>
            </a:r>
          </a:p>
          <a:p>
            <a:pPr fontAlgn="base"/>
            <a:r>
              <a:rPr lang="de" dirty="0"/>
              <a:t>Welche Daten existieren und wo werden sie allenfalls erfasst?</a:t>
            </a:r>
          </a:p>
          <a:p>
            <a:pPr fontAlgn="base"/>
            <a:r>
              <a:rPr lang="de" dirty="0"/>
              <a:t>Welche Hilfsmittel gibt es und welche fehlen (repetitive/analoge Tasks)?</a:t>
            </a:r>
          </a:p>
          <a:p>
            <a:pPr fontAlgn="base"/>
            <a:r>
              <a:rPr lang="de" dirty="0"/>
              <a:t>Wie und mit welchem Parteien wir kommuniziert?</a:t>
            </a:r>
          </a:p>
        </p:txBody>
      </p:sp>
    </p:spTree>
    <p:extLst>
      <p:ext uri="{BB962C8B-B14F-4D97-AF65-F5344CB8AC3E}">
        <p14:creationId xmlns:p14="http://schemas.microsoft.com/office/powerpoint/2010/main" val="4167031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A3551-8508-B944-8D54-D5607B9E8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2B022-44C5-6B41-8F8C-1758397CA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1888286"/>
          </a:xfrm>
        </p:spPr>
        <p:txBody>
          <a:bodyPr>
            <a:normAutofit lnSpcReduction="10000"/>
          </a:bodyPr>
          <a:lstStyle/>
          <a:p>
            <a:r>
              <a:rPr lang="de-CH" dirty="0"/>
              <a:t>Analyse der des Interviews</a:t>
            </a:r>
          </a:p>
          <a:p>
            <a:r>
              <a:rPr lang="de-CH" dirty="0"/>
              <a:t>Stakeholders -&gt; </a:t>
            </a:r>
            <a:r>
              <a:rPr lang="de-CH" dirty="0" err="1"/>
              <a:t>Personas</a:t>
            </a:r>
            <a:endParaRPr lang="de-CH" dirty="0"/>
          </a:p>
          <a:p>
            <a:pPr lvl="1"/>
            <a:r>
              <a:rPr lang="de-CH" i="1" dirty="0"/>
              <a:t>Chef-Arzt, Psychiater, Pflegefachfrau, Psychologin und Sozialarbeiter</a:t>
            </a:r>
          </a:p>
          <a:p>
            <a:pPr lvl="1"/>
            <a:r>
              <a:rPr lang="de-CH" i="1" dirty="0"/>
              <a:t>Stationäre &amp; ambulante Patienten</a:t>
            </a:r>
          </a:p>
          <a:p>
            <a:r>
              <a:rPr lang="de-CH" i="1" dirty="0"/>
              <a:t>Statements</a:t>
            </a:r>
            <a:endParaRPr lang="de-CH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554C657-08C1-3E49-95AC-6621836249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5852506"/>
              </p:ext>
            </p:extLst>
          </p:nvPr>
        </p:nvGraphicFramePr>
        <p:xfrm>
          <a:off x="680320" y="4225158"/>
          <a:ext cx="9613861" cy="24688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59218">
                  <a:extLst>
                    <a:ext uri="{9D8B030D-6E8A-4147-A177-3AD203B41FA5}">
                      <a16:colId xmlns:a16="http://schemas.microsoft.com/office/drawing/2014/main" val="2118554008"/>
                    </a:ext>
                  </a:extLst>
                </a:gridCol>
                <a:gridCol w="7954643">
                  <a:extLst>
                    <a:ext uri="{9D8B030D-6E8A-4147-A177-3AD203B41FA5}">
                      <a16:colId xmlns:a16="http://schemas.microsoft.com/office/drawing/2014/main" val="2080845336"/>
                    </a:ext>
                  </a:extLst>
                </a:gridCol>
              </a:tblGrid>
              <a:tr h="20884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800" dirty="0">
                          <a:effectLst/>
                        </a:rPr>
                        <a:t>Persona: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800" dirty="0">
                          <a:effectLst/>
                        </a:rPr>
                        <a:t>Albert Amman, 63-jährig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63875128"/>
                  </a:ext>
                </a:extLst>
              </a:tr>
              <a:tr h="20884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800" dirty="0">
                          <a:effectLst/>
                        </a:rPr>
                        <a:t>Funktion: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800" dirty="0">
                          <a:effectLst/>
                        </a:rPr>
                        <a:t>Chef-Arzt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44117660"/>
                  </a:ext>
                </a:extLst>
              </a:tr>
              <a:tr h="83538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800" dirty="0">
                          <a:effectLst/>
                        </a:rPr>
                        <a:t>Rolle:	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800" dirty="0">
                          <a:effectLst/>
                        </a:rPr>
                        <a:t>In einer geschlossenen Anstalt für Drogenabhängige koordiniert Albert als leitender Arzt das Psychiater-Team.</a:t>
                      </a:r>
                      <a:endParaRPr lang="en-US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800" dirty="0">
                          <a:effectLst/>
                        </a:rPr>
                        <a:t>Albert ist die erste Ansprechperson, wenn es um den Austausch mit anderen Institutionen geht.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72836135"/>
                  </a:ext>
                </a:extLst>
              </a:tr>
              <a:tr h="41769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800">
                          <a:effectLst/>
                        </a:rPr>
                        <a:t>Ziel:	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800" dirty="0">
                          <a:effectLst/>
                        </a:rPr>
                        <a:t>Übersicht über all seine Teamkollegen und deren Patienten. Kurze und einheitliche Kommunikationskanäle.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52489429"/>
                  </a:ext>
                </a:extLst>
              </a:tr>
              <a:tr h="20884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800">
                          <a:effectLst/>
                        </a:rPr>
                        <a:t>Pain-Points: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800" dirty="0">
                          <a:effectLst/>
                        </a:rPr>
                        <a:t>Grosse Zeitverluste durch uneinheitliche Prozesse.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298763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975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D7586-5075-CC42-85C8-AEBF86A6D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3074" name="Picture 2" descr="Post-it Gruppen">
            <a:extLst>
              <a:ext uri="{FF2B5EF4-FFF2-40B4-BE49-F238E27FC236}">
                <a16:creationId xmlns:a16="http://schemas.microsoft.com/office/drawing/2014/main" id="{DD9DF714-ECD4-E14D-93D1-C93D5EB2E24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321" y="2088927"/>
            <a:ext cx="5793998" cy="4345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Kategorie Behandlung">
            <a:extLst>
              <a:ext uri="{FF2B5EF4-FFF2-40B4-BE49-F238E27FC236}">
                <a16:creationId xmlns:a16="http://schemas.microsoft.com/office/drawing/2014/main" id="{3F8396FB-5A9A-AC4C-9F36-A42507542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9584" y="2642962"/>
            <a:ext cx="4167653" cy="3237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3139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35" name="Picture 158">
            <a:extLst>
              <a:ext uri="{FF2B5EF4-FFF2-40B4-BE49-F238E27FC236}">
                <a16:creationId xmlns:a16="http://schemas.microsoft.com/office/drawing/2014/main" id="{0942FCB7-D1B7-4F20-8B70-9735A08EB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136" name="Picture 160">
            <a:extLst>
              <a:ext uri="{FF2B5EF4-FFF2-40B4-BE49-F238E27FC236}">
                <a16:creationId xmlns:a16="http://schemas.microsoft.com/office/drawing/2014/main" id="{6E82EE6F-2374-4443-8A3F-F342A1FEE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4137" name="Picture 162">
            <a:extLst>
              <a:ext uri="{FF2B5EF4-FFF2-40B4-BE49-F238E27FC236}">
                <a16:creationId xmlns:a16="http://schemas.microsoft.com/office/drawing/2014/main" id="{978818C7-5520-4AA4-B8C8-1E29137E3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4138" name="Rectangle 164">
            <a:extLst>
              <a:ext uri="{FF2B5EF4-FFF2-40B4-BE49-F238E27FC236}">
                <a16:creationId xmlns:a16="http://schemas.microsoft.com/office/drawing/2014/main" id="{EE2923D5-2453-48AE-84D0-4F20C2817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39" name="Rectangle 166">
            <a:extLst>
              <a:ext uri="{FF2B5EF4-FFF2-40B4-BE49-F238E27FC236}">
                <a16:creationId xmlns:a16="http://schemas.microsoft.com/office/drawing/2014/main" id="{87B2F32A-3C1B-4881-BDC9-094804BD2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140" name="Group 168">
            <a:extLst>
              <a:ext uri="{FF2B5EF4-FFF2-40B4-BE49-F238E27FC236}">
                <a16:creationId xmlns:a16="http://schemas.microsoft.com/office/drawing/2014/main" id="{B36BD125-09CC-4C71-913C-1021EF6B47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170" name="Rectangle 169">
              <a:extLst>
                <a:ext uri="{FF2B5EF4-FFF2-40B4-BE49-F238E27FC236}">
                  <a16:creationId xmlns:a16="http://schemas.microsoft.com/office/drawing/2014/main" id="{B97DD23F-A304-455D-88E7-1C271F1502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1" name="Picture 170">
              <a:extLst>
                <a:ext uri="{FF2B5EF4-FFF2-40B4-BE49-F238E27FC236}">
                  <a16:creationId xmlns:a16="http://schemas.microsoft.com/office/drawing/2014/main" id="{A84F098A-5B57-4F2C-9348-F6B036CE03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4141" name="Rectangle 172">
            <a:extLst>
              <a:ext uri="{FF2B5EF4-FFF2-40B4-BE49-F238E27FC236}">
                <a16:creationId xmlns:a16="http://schemas.microsoft.com/office/drawing/2014/main" id="{94792B6C-F2D1-4D46-9001-8B848CBD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340981"/>
            <a:ext cx="8968085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4973A1-616E-8544-8626-7E20D8BDB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2" y="4494107"/>
            <a:ext cx="8133478" cy="940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/>
              <a:t>Prototype</a:t>
            </a:r>
          </a:p>
        </p:txBody>
      </p:sp>
      <p:pic>
        <p:nvPicPr>
          <p:cNvPr id="4116" name="Picture 20" descr="https://lh5.googleusercontent.com/cl3rltzW_D_lhT70z3FqWYHeL4JEfAAQlCfMQPNU4pi0tDGR5bIhBO3vbukyYL29l9GMVlHj1YbrVbe7XgTRthGw1w6BxEVXKXMXQG9KAjafpBa6Jy63gfMlGO1JkkaW61vRxt1I">
            <a:extLst>
              <a:ext uri="{FF2B5EF4-FFF2-40B4-BE49-F238E27FC236}">
                <a16:creationId xmlns:a16="http://schemas.microsoft.com/office/drawing/2014/main" id="{D6460B66-C267-0C45-AAD1-778A0176E8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92" r="16198"/>
          <a:stretch/>
        </p:blipFill>
        <p:spPr bwMode="auto">
          <a:xfrm>
            <a:off x="-2" y="-2"/>
            <a:ext cx="2877490" cy="4198938"/>
          </a:xfrm>
          <a:prstGeom prst="rect">
            <a:avLst/>
          </a:prstGeo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8" name="Picture 22" descr="https://lh3.googleusercontent.com/dEySjAEvkOzwIrrijiTQgY8OuyLTdVV3O9uyfvDlWy-uuquPKBtKgFRH2EBxl1vxF50ra9PpNPAXU0nrJSJhqjlDsPS9p5sw8o-r37Avxv2C0K15DcvY1-iO6CyuTQ_qOUDNEciV">
            <a:extLst>
              <a:ext uri="{FF2B5EF4-FFF2-40B4-BE49-F238E27FC236}">
                <a16:creationId xmlns:a16="http://schemas.microsoft.com/office/drawing/2014/main" id="{4023118C-FD2D-5446-823F-B7322F6627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33" r="2733" b="2"/>
          <a:stretch/>
        </p:blipFill>
        <p:spPr bwMode="auto">
          <a:xfrm>
            <a:off x="3037359" y="2"/>
            <a:ext cx="2882845" cy="4187535"/>
          </a:xfrm>
          <a:prstGeom prst="rect">
            <a:avLst/>
          </a:prstGeo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https://lh5.googleusercontent.com/oxmfZrcoJ9ZQlmsTEMm7yRF-R8i7dIYyibKX0UK5BIbKrNYV5pEqNWPwo9NdRIlGvtG_JcHkLL_Ym420YkIHZ4Jhh6q2CsSWOWTeoSgtxMqKU4GQggAw4aZmoFIyLT4wonVNEyrN">
            <a:extLst>
              <a:ext uri="{FF2B5EF4-FFF2-40B4-BE49-F238E27FC236}">
                <a16:creationId xmlns:a16="http://schemas.microsoft.com/office/drawing/2014/main" id="{F4F5AC46-A10C-E440-8F9F-4D434ED300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07" r="23704" b="-4"/>
          <a:stretch/>
        </p:blipFill>
        <p:spPr bwMode="auto">
          <a:xfrm>
            <a:off x="6085242" y="2"/>
            <a:ext cx="2882845" cy="4187535"/>
          </a:xfrm>
          <a:prstGeom prst="rect">
            <a:avLst/>
          </a:prstGeo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22" name="Picture 26" descr="https://lh3.googleusercontent.com/dZGNsoxHcn_EhCEy7Y-P9LNJuIIrIiw2LI5tORchjtKieDCGMZlw_xExH6RN4vRmfkL0JZkj7cdPmqn342lAVZl-d1mFU6rMVHdlHLpcwjAR-oYW6bTasKIQOyQhGXEYaawkdsrG">
            <a:extLst>
              <a:ext uri="{FF2B5EF4-FFF2-40B4-BE49-F238E27FC236}">
                <a16:creationId xmlns:a16="http://schemas.microsoft.com/office/drawing/2014/main" id="{AC6949E0-C247-7741-88A5-DC5798D7A9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114" b="2"/>
          <a:stretch/>
        </p:blipFill>
        <p:spPr bwMode="auto">
          <a:xfrm>
            <a:off x="9111715" y="1"/>
            <a:ext cx="3077109" cy="4187534"/>
          </a:xfrm>
          <a:prstGeom prst="rect">
            <a:avLst/>
          </a:prstGeo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42" name="Rectangle 174">
            <a:extLst>
              <a:ext uri="{FF2B5EF4-FFF2-40B4-BE49-F238E27FC236}">
                <a16:creationId xmlns:a16="http://schemas.microsoft.com/office/drawing/2014/main" id="{26DC4019-1D02-4D43-8E92-EC1EB626F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4340981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43" name="Rectangle 176">
            <a:extLst>
              <a:ext uri="{FF2B5EF4-FFF2-40B4-BE49-F238E27FC236}">
                <a16:creationId xmlns:a16="http://schemas.microsoft.com/office/drawing/2014/main" id="{D6D34D9C-57DC-428C-92E0-AD2217AFF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93754"/>
            <a:ext cx="8968085" cy="275942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44" name="Rectangle 178">
            <a:extLst>
              <a:ext uri="{FF2B5EF4-FFF2-40B4-BE49-F238E27FC236}">
                <a16:creationId xmlns:a16="http://schemas.microsoft.com/office/drawing/2014/main" id="{D9EC4FC8-2DF7-4B48-B774-7ACCBB800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5993754"/>
            <a:ext cx="3080285" cy="275942"/>
          </a:xfrm>
          <a:prstGeom prst="rect">
            <a:avLst/>
          </a:prstGeom>
          <a:blipFill>
            <a:blip r:embed="rId10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351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31498-3E99-4241-8DD7-5C51CAFB1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B4E10-85F7-9E47-A220-56A936365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Prototypen nicht mit Stakeholder validiert</a:t>
            </a:r>
          </a:p>
          <a:p>
            <a:r>
              <a:rPr lang="de-CH" dirty="0"/>
              <a:t>Pro / Contra Analyse im Team</a:t>
            </a:r>
          </a:p>
          <a:p>
            <a:r>
              <a:rPr lang="de-CH" dirty="0"/>
              <a:t>Entscheidung für weitere Iterationen</a:t>
            </a:r>
          </a:p>
        </p:txBody>
      </p:sp>
    </p:spTree>
    <p:extLst>
      <p:ext uri="{BB962C8B-B14F-4D97-AF65-F5344CB8AC3E}">
        <p14:creationId xmlns:p14="http://schemas.microsoft.com/office/powerpoint/2010/main" val="2512096037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202</Words>
  <Application>Microsoft Macintosh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Times New Roman</vt:lpstr>
      <vt:lpstr>Trebuchet MS</vt:lpstr>
      <vt:lpstr>Berlin</vt:lpstr>
      <vt:lpstr>Design Thinking Team Orange</vt:lpstr>
      <vt:lpstr>Scoping</vt:lpstr>
      <vt:lpstr>Research</vt:lpstr>
      <vt:lpstr>Synthesize</vt:lpstr>
      <vt:lpstr>Design</vt:lpstr>
      <vt:lpstr>Prototype</vt:lpstr>
      <vt:lpstr>Validate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Thinking Team Orange</dc:title>
  <dc:creator>Schmutz Yannis Valentin</dc:creator>
  <cp:lastModifiedBy>Schmutz Yannis Valentin</cp:lastModifiedBy>
  <cp:revision>1</cp:revision>
  <dcterms:created xsi:type="dcterms:W3CDTF">2019-03-29T09:52:41Z</dcterms:created>
  <dcterms:modified xsi:type="dcterms:W3CDTF">2019-03-29T10:01:08Z</dcterms:modified>
</cp:coreProperties>
</file>